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4" r:id="rId4"/>
    <p:sldId id="272" r:id="rId5"/>
    <p:sldId id="271" r:id="rId6"/>
    <p:sldId id="270" r:id="rId7"/>
    <p:sldId id="259" r:id="rId8"/>
    <p:sldId id="275" r:id="rId9"/>
    <p:sldId id="269" r:id="rId10"/>
    <p:sldId id="258" r:id="rId11"/>
    <p:sldId id="276" r:id="rId12"/>
    <p:sldId id="277" r:id="rId13"/>
    <p:sldId id="278" r:id="rId14"/>
    <p:sldId id="273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02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285728"/>
            <a:ext cx="8215370" cy="1470025"/>
          </a:xfrm>
        </p:spPr>
        <p:txBody>
          <a:bodyPr/>
          <a:lstStyle/>
          <a:p>
            <a:r>
              <a:rPr lang="ru-RU" dirty="0" smtClean="0"/>
              <a:t>Программа «Постоянный гость»</a:t>
            </a:r>
            <a:endParaRPr lang="ru-RU" dirty="0"/>
          </a:p>
        </p:txBody>
      </p:sp>
      <p:pic>
        <p:nvPicPr>
          <p:cNvPr id="3074" name="Picture 2" descr="http://www.mediatender.ru/images/30113533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857364"/>
            <a:ext cx="7179481" cy="47863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gorkihotel.ru/userimages/karty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0547" y="3767127"/>
            <a:ext cx="7773453" cy="3090873"/>
          </a:xfrm>
          <a:prstGeom prst="rect">
            <a:avLst/>
          </a:prstGeom>
          <a:noFill/>
        </p:spPr>
      </p:pic>
      <p:pic>
        <p:nvPicPr>
          <p:cNvPr id="1030" name="Picture 6" descr="http://www.tzargrad.ru/upload/medialibrary/1ac/1ac6909000a2065fc8cfa89a73f75bd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85728"/>
            <a:ext cx="5700710" cy="29579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285720" y="71414"/>
          <a:ext cx="8572560" cy="643660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571768"/>
                <a:gridCol w="6000792"/>
              </a:tblGrid>
              <a:tr h="1364419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Способы формирования лояльности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Характеристика </a:t>
                      </a:r>
                      <a:endParaRPr lang="ru-RU" sz="2800" dirty="0"/>
                    </a:p>
                  </a:txBody>
                  <a:tcPr/>
                </a:tc>
              </a:tr>
              <a:tr h="2881811">
                <a:tc>
                  <a:txBody>
                    <a:bodyPr/>
                    <a:lstStyle/>
                    <a:p>
                      <a:pPr algn="l"/>
                      <a:r>
                        <a:rPr lang="ru-RU" sz="2800" b="1" dirty="0" smtClean="0"/>
                        <a:t>Особые условия обслуживания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400" dirty="0" smtClean="0"/>
                        <a:t> Чаще всего рассчитаны на </a:t>
                      </a:r>
                      <a:r>
                        <a:rPr lang="en-US" sz="2400" dirty="0" smtClean="0"/>
                        <a:t>VIP</a:t>
                      </a:r>
                      <a:r>
                        <a:rPr lang="ru-RU" sz="2400" dirty="0" smtClean="0"/>
                        <a:t>-клиентов, проверенных лояльных клиентов, клиентов, которых нужно переманить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400" b="0" dirty="0" smtClean="0"/>
                        <a:t> Учитывают индивидуальные особенности гостя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ru-RU" sz="2400" b="0" dirty="0" smtClean="0"/>
                    </a:p>
                    <a:p>
                      <a:pPr>
                        <a:buFont typeface="Arial" pitchFamily="34" charset="0"/>
                        <a:buNone/>
                      </a:pPr>
                      <a:endParaRPr lang="ru-RU" sz="2400" b="0" dirty="0"/>
                    </a:p>
                  </a:txBody>
                  <a:tcPr/>
                </a:tc>
              </a:tr>
              <a:tr h="2183190">
                <a:tc>
                  <a:txBody>
                    <a:bodyPr/>
                    <a:lstStyle/>
                    <a:p>
                      <a:pPr algn="l"/>
                      <a:r>
                        <a:rPr lang="ru-RU" sz="2800" b="1" dirty="0" smtClean="0"/>
                        <a:t>Призы, награды, лотереи</a:t>
                      </a:r>
                      <a:r>
                        <a:rPr lang="ru-RU" sz="2800" dirty="0" smtClean="0"/>
                        <a:t> 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400" dirty="0" smtClean="0"/>
                        <a:t> Являются разовыми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400" dirty="0" smtClean="0"/>
                        <a:t> Связаны с системой бонусов и скидок</a:t>
                      </a:r>
                      <a:endParaRPr lang="ru-RU" sz="2400" baseline="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400" baseline="0" dirty="0" smtClean="0"/>
                        <a:t> Всегда персонифицированы</a:t>
                      </a:r>
                      <a:endParaRPr lang="ru-RU" sz="2400" dirty="0" smtClean="0"/>
                    </a:p>
                    <a:p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285720" y="71414"/>
          <a:ext cx="8572560" cy="65723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571768"/>
                <a:gridCol w="6000792"/>
              </a:tblGrid>
              <a:tr h="1364419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Способы формирования лояльности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Характеристика </a:t>
                      </a:r>
                      <a:endParaRPr lang="ru-RU" sz="2800" dirty="0"/>
                    </a:p>
                  </a:txBody>
                  <a:tcPr/>
                </a:tc>
              </a:tr>
              <a:tr h="2881811">
                <a:tc>
                  <a:txBody>
                    <a:bodyPr/>
                    <a:lstStyle/>
                    <a:p>
                      <a:pPr algn="l"/>
                      <a:r>
                        <a:rPr lang="ru-RU" sz="2800" b="1" dirty="0" smtClean="0"/>
                        <a:t>Доступ к</a:t>
                      </a:r>
                      <a:r>
                        <a:rPr lang="ru-RU" sz="2800" b="1" baseline="0" dirty="0" smtClean="0"/>
                        <a:t> ресурсам, закрытым для остальных клиентов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400" dirty="0" smtClean="0"/>
                        <a:t> Предполагает членство в клубе. Вступить в который можно по рекомендации членов клуба или по приглашению</a:t>
                      </a:r>
                      <a:r>
                        <a:rPr lang="ru-RU" sz="2400" baseline="0" dirty="0" smtClean="0"/>
                        <a:t> отеля</a:t>
                      </a:r>
                      <a:endParaRPr lang="ru-RU" sz="240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400" b="0" dirty="0" smtClean="0"/>
                        <a:t> Учитывают индивидуальные особенности гостя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400" b="0" dirty="0" smtClean="0"/>
                        <a:t> Возможность пользоваться услугами отеля, не проживая в нем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ru-RU" sz="2400" b="0" dirty="0"/>
                    </a:p>
                  </a:txBody>
                  <a:tcPr/>
                </a:tc>
              </a:tr>
              <a:tr h="2183190">
                <a:tc>
                  <a:txBody>
                    <a:bodyPr/>
                    <a:lstStyle/>
                    <a:p>
                      <a:pPr algn="l"/>
                      <a:r>
                        <a:rPr lang="ru-RU" sz="2800" b="1" dirty="0" smtClean="0"/>
                        <a:t>Призы, награды, лотереи</a:t>
                      </a:r>
                      <a:r>
                        <a:rPr lang="ru-RU" sz="2800" dirty="0" smtClean="0"/>
                        <a:t> 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400" dirty="0" smtClean="0"/>
                        <a:t> Являются разовыми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400" dirty="0" smtClean="0"/>
                        <a:t> Связаны с системой бонусов и скидок</a:t>
                      </a:r>
                      <a:endParaRPr lang="ru-RU" sz="2400" baseline="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400" baseline="0" dirty="0" smtClean="0"/>
                        <a:t> Всегда персонифицированы</a:t>
                      </a:r>
                      <a:endParaRPr lang="ru-RU" sz="2400" dirty="0" smtClean="0"/>
                    </a:p>
                    <a:p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Разработка программы лояльности в соответствии со спецификой отеля и категориями клиентов</a:t>
            </a:r>
          </a:p>
          <a:p>
            <a:r>
              <a:rPr lang="ru-RU" dirty="0" smtClean="0"/>
              <a:t>Ведение истории гостя, учет привычек и пожеланий постоянных гостей</a:t>
            </a:r>
          </a:p>
          <a:p>
            <a:r>
              <a:rPr lang="ru-RU" dirty="0" smtClean="0"/>
              <a:t>Рассылки информационных писем и поздравлений</a:t>
            </a:r>
            <a:endParaRPr lang="ru-RU" dirty="0" smtClean="0"/>
          </a:p>
          <a:p>
            <a:r>
              <a:rPr lang="ru-RU" dirty="0" smtClean="0"/>
              <a:t>Четкие инструкции для персонала по обслуживанию гостей в рамках программы лояльности</a:t>
            </a:r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85918" y="214290"/>
            <a:ext cx="5929354" cy="114300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Для успешного функционирования программ лояльности необходимо</a:t>
            </a:r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Ориентация на часто путешествующих лиц (деловые клиенты, состоятельные путешественники)</a:t>
            </a:r>
          </a:p>
          <a:p>
            <a:r>
              <a:rPr lang="ru-RU" dirty="0" smtClean="0"/>
              <a:t>Ориентация на обеспечение материального и психологического комфорта</a:t>
            </a:r>
            <a:endParaRPr lang="ru-RU" dirty="0" smtClean="0"/>
          </a:p>
          <a:p>
            <a:r>
              <a:rPr lang="ru-RU" dirty="0" smtClean="0"/>
              <a:t>Действуют только для тех клиентов, которые регистрируются сами, без посредников</a:t>
            </a:r>
          </a:p>
          <a:p>
            <a:r>
              <a:rPr lang="ru-RU" dirty="0" smtClean="0"/>
              <a:t>Наиболее эффективны в сетевых отелях</a:t>
            </a:r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85918" y="214290"/>
            <a:ext cx="5500726" cy="92867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Особенности программ лояльности в отелях </a:t>
            </a:r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71472" y="714356"/>
            <a:ext cx="7929618" cy="4643470"/>
          </a:xfrm>
          <a:prstGeom prst="round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Программа лояльности («постоянный гость»)–</a:t>
            </a:r>
            <a:r>
              <a:rPr lang="ru-RU" sz="2800" dirty="0" smtClean="0">
                <a:solidFill>
                  <a:schemeClr val="tx1"/>
                </a:solidFill>
              </a:rPr>
              <a:t>комплекс маркетинговых мероприятий для развития повторных продаж существующим </a:t>
            </a:r>
            <a:r>
              <a:rPr lang="ru-RU" sz="2800" dirty="0" smtClean="0">
                <a:solidFill>
                  <a:schemeClr val="tx1"/>
                </a:solidFill>
              </a:rPr>
              <a:t>клиентам, </a:t>
            </a:r>
            <a:r>
              <a:rPr lang="ru-RU" sz="2800" dirty="0" smtClean="0">
                <a:solidFill>
                  <a:schemeClr val="tx1"/>
                </a:solidFill>
              </a:rPr>
              <a:t>продажи им дополнительных товаров и услуг, продвижения корпоративных идей и ценностей, других видов потенциально прибыльного </a:t>
            </a:r>
            <a:r>
              <a:rPr lang="ru-RU" sz="2800" dirty="0" smtClean="0">
                <a:solidFill>
                  <a:schemeClr val="tx1"/>
                </a:solidFill>
              </a:rPr>
              <a:t>поведения</a:t>
            </a:r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785918" y="214290"/>
            <a:ext cx="5500726" cy="92867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Признаки лояльных гостей</a:t>
            </a:r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28596" y="1285860"/>
            <a:ext cx="8429684" cy="5357826"/>
          </a:xfrm>
        </p:spPr>
        <p:txBody>
          <a:bodyPr>
            <a:normAutofit fontScale="77500" lnSpcReduction="20000"/>
          </a:bodyPr>
          <a:lstStyle/>
          <a:p>
            <a:pPr fontAlgn="base"/>
            <a:r>
              <a:rPr lang="ru-RU" dirty="0" smtClean="0"/>
              <a:t>Надолго </a:t>
            </a:r>
            <a:r>
              <a:rPr lang="ru-RU" dirty="0" smtClean="0"/>
              <a:t>сохраняют верность </a:t>
            </a:r>
            <a:r>
              <a:rPr lang="ru-RU" dirty="0" smtClean="0"/>
              <a:t>отелю, который становится зоной комфорта</a:t>
            </a:r>
            <a:endParaRPr lang="ru-RU" dirty="0" smtClean="0"/>
          </a:p>
          <a:p>
            <a:pPr fontAlgn="base"/>
            <a:r>
              <a:rPr lang="ru-RU" dirty="0" smtClean="0"/>
              <a:t>Покупают </a:t>
            </a:r>
            <a:r>
              <a:rPr lang="ru-RU" dirty="0" smtClean="0"/>
              <a:t>не только существующие услуги, но и новые услуги, предлагаемые отелем</a:t>
            </a:r>
          </a:p>
          <a:p>
            <a:pPr fontAlgn="base"/>
            <a:r>
              <a:rPr lang="ru-RU" dirty="0" smtClean="0"/>
              <a:t>Хорошо </a:t>
            </a:r>
            <a:r>
              <a:rPr lang="ru-RU" dirty="0" smtClean="0"/>
              <a:t>отзываются об отеле, рекомендуют и приводят других</a:t>
            </a:r>
          </a:p>
          <a:p>
            <a:pPr fontAlgn="base"/>
            <a:r>
              <a:rPr lang="ru-RU" dirty="0" smtClean="0"/>
              <a:t>Выступают </a:t>
            </a:r>
            <a:r>
              <a:rPr lang="ru-RU" dirty="0" smtClean="0"/>
              <a:t>в роли адвокатов, защищают политику отеля</a:t>
            </a:r>
          </a:p>
          <a:p>
            <a:pPr fontAlgn="base"/>
            <a:r>
              <a:rPr lang="ru-RU" dirty="0" smtClean="0"/>
              <a:t>Не </a:t>
            </a:r>
            <a:r>
              <a:rPr lang="ru-RU" dirty="0" smtClean="0"/>
              <a:t>реагируют на рекламные акции конкурирующих отелей</a:t>
            </a:r>
          </a:p>
          <a:p>
            <a:pPr fontAlgn="base"/>
            <a:r>
              <a:rPr lang="ru-RU" dirty="0" smtClean="0"/>
              <a:t>Менее </a:t>
            </a:r>
            <a:r>
              <a:rPr lang="ru-RU" dirty="0" smtClean="0"/>
              <a:t>чувствительны к уровню цен</a:t>
            </a:r>
          </a:p>
          <a:p>
            <a:pPr fontAlgn="base"/>
            <a:r>
              <a:rPr lang="ru-RU" dirty="0" smtClean="0"/>
              <a:t>Некритичны </a:t>
            </a:r>
            <a:r>
              <a:rPr lang="ru-RU" dirty="0" smtClean="0"/>
              <a:t>к однократным случаям снижения качества</a:t>
            </a:r>
          </a:p>
          <a:p>
            <a:pPr fontAlgn="base"/>
            <a:r>
              <a:rPr lang="ru-RU" dirty="0" smtClean="0"/>
              <a:t>С </a:t>
            </a:r>
            <a:r>
              <a:rPr lang="ru-RU" dirty="0" smtClean="0"/>
              <a:t>удовольствием принимают участие в различного рода опросах</a:t>
            </a:r>
          </a:p>
          <a:p>
            <a:pPr fontAlgn="base"/>
            <a:r>
              <a:rPr lang="ru-RU" dirty="0" smtClean="0"/>
              <a:t>Активно </a:t>
            </a:r>
            <a:r>
              <a:rPr lang="ru-RU" dirty="0" smtClean="0"/>
              <a:t>высказывают предложения по совершенствованию товаров и услуг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1914 - </a:t>
            </a:r>
            <a:r>
              <a:rPr lang="ru-RU" dirty="0" smtClean="0"/>
              <a:t>в США ряд магазинов начал выдавать специальные карточки состоятельным </a:t>
            </a:r>
            <a:r>
              <a:rPr lang="ru-RU" dirty="0" smtClean="0"/>
              <a:t>клиентам</a:t>
            </a:r>
          </a:p>
          <a:p>
            <a:r>
              <a:rPr lang="ru-RU" dirty="0" smtClean="0"/>
              <a:t>1928 - </a:t>
            </a:r>
            <a:r>
              <a:rPr lang="ru-RU" dirty="0" smtClean="0"/>
              <a:t>бостонская компания </a:t>
            </a:r>
            <a:r>
              <a:rPr lang="ru-RU" dirty="0" err="1" smtClean="0"/>
              <a:t>Farrington</a:t>
            </a:r>
            <a:r>
              <a:rPr lang="ru-RU" dirty="0" smtClean="0"/>
              <a:t> </a:t>
            </a:r>
            <a:r>
              <a:rPr lang="ru-RU" dirty="0" err="1" smtClean="0"/>
              <a:t>Manufacturing</a:t>
            </a:r>
            <a:r>
              <a:rPr lang="ru-RU" dirty="0" smtClean="0"/>
              <a:t> впервые выпустила металлические пластины, которые выдавала платежеспособным </a:t>
            </a:r>
            <a:r>
              <a:rPr lang="ru-RU" dirty="0" smtClean="0"/>
              <a:t>клиентам</a:t>
            </a:r>
            <a:endParaRPr lang="ru-RU" dirty="0" smtClean="0"/>
          </a:p>
          <a:p>
            <a:r>
              <a:rPr lang="ru-RU" dirty="0" smtClean="0"/>
              <a:t>1970-е -</a:t>
            </a:r>
            <a:r>
              <a:rPr lang="ru-RU" dirty="0" smtClean="0"/>
              <a:t> </a:t>
            </a:r>
            <a:r>
              <a:rPr lang="ru-RU" dirty="0" err="1" smtClean="0"/>
              <a:t>American</a:t>
            </a:r>
            <a:r>
              <a:rPr lang="ru-RU" dirty="0" smtClean="0"/>
              <a:t> </a:t>
            </a:r>
            <a:r>
              <a:rPr lang="ru-RU" dirty="0" err="1" smtClean="0"/>
              <a:t>Airlines</a:t>
            </a:r>
            <a:r>
              <a:rPr lang="ru-RU" dirty="0" smtClean="0"/>
              <a:t> предложила пассажирам альтернативу скидкам: начисление «миль» на личные счета клиентов, накопленные мили впоследствии можно было поменять на </a:t>
            </a:r>
            <a:r>
              <a:rPr lang="ru-RU" dirty="0" smtClean="0"/>
              <a:t>билет </a:t>
            </a:r>
          </a:p>
          <a:p>
            <a:r>
              <a:rPr lang="ru-RU" dirty="0" smtClean="0"/>
              <a:t>1983-е </a:t>
            </a:r>
            <a:r>
              <a:rPr lang="ru-RU" dirty="0" smtClean="0"/>
              <a:t>годы </a:t>
            </a:r>
            <a:r>
              <a:rPr lang="ru-RU" dirty="0" smtClean="0"/>
              <a:t>первая гостиничная программа </a:t>
            </a:r>
            <a:r>
              <a:rPr lang="ru-RU" dirty="0" smtClean="0"/>
              <a:t>для постоянных </a:t>
            </a:r>
            <a:r>
              <a:rPr lang="ru-RU" dirty="0" smtClean="0"/>
              <a:t>клиентов сети  </a:t>
            </a:r>
            <a:r>
              <a:rPr lang="ru-RU" dirty="0" err="1" smtClean="0"/>
              <a:t>Marriott</a:t>
            </a:r>
            <a:r>
              <a:rPr lang="ru-RU" dirty="0" smtClean="0"/>
              <a:t> </a:t>
            </a:r>
          </a:p>
          <a:p>
            <a:r>
              <a:rPr lang="ru-RU" dirty="0" smtClean="0"/>
              <a:t>1990 - сеть </a:t>
            </a:r>
            <a:r>
              <a:rPr lang="ru-RU" dirty="0" err="1" smtClean="0"/>
              <a:t>Marriott</a:t>
            </a:r>
            <a:r>
              <a:rPr lang="ru-RU" dirty="0" smtClean="0"/>
              <a:t> </a:t>
            </a:r>
            <a:r>
              <a:rPr lang="ru-RU" dirty="0" smtClean="0"/>
              <a:t> предоставила гостям право обменивать «очки» на «мили» компаний-партнеров</a:t>
            </a:r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85918" y="214290"/>
            <a:ext cx="5500726" cy="92867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История </a:t>
            </a:r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071670" y="214290"/>
            <a:ext cx="5072066" cy="92867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Варианты программ лояльности</a:t>
            </a:r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1857364"/>
            <a:ext cx="4286280" cy="928670"/>
          </a:xfrm>
          <a:prstGeom prst="round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Программы независимых отелей</a:t>
            </a:r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571604" y="3357562"/>
            <a:ext cx="4286280" cy="928670"/>
          </a:xfrm>
          <a:prstGeom prst="round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Программы сетевых отелей</a:t>
            </a:r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643306" y="4786322"/>
            <a:ext cx="4286280" cy="928670"/>
          </a:xfrm>
          <a:prstGeom prst="round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Коалиционные программы</a:t>
            </a:r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071670" y="214290"/>
            <a:ext cx="5072066" cy="92867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Критерии включения клиентов в программу</a:t>
            </a:r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4282" y="1500174"/>
            <a:ext cx="4286280" cy="714380"/>
          </a:xfrm>
          <a:prstGeom prst="round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Количество ночевок</a:t>
            </a:r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142976" y="2500306"/>
            <a:ext cx="4286280" cy="714380"/>
          </a:xfrm>
          <a:prstGeom prst="round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Принесенный доход</a:t>
            </a:r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071670" y="3500438"/>
            <a:ext cx="4286280" cy="714380"/>
          </a:xfrm>
          <a:prstGeom prst="round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Количество визитов</a:t>
            </a:r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572000" y="5500702"/>
            <a:ext cx="4286280" cy="785818"/>
          </a:xfrm>
          <a:prstGeom prst="round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С нуля</a:t>
            </a:r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928926" y="4500570"/>
            <a:ext cx="4286280" cy="857256"/>
          </a:xfrm>
          <a:prstGeom prst="round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Проведение мероприятий в отеле</a:t>
            </a:r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sub02.timelabs.ru/wp-content/uploads/2012/04/Marrio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62" y="214290"/>
            <a:ext cx="9118838" cy="64294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071670" y="214290"/>
            <a:ext cx="5072066" cy="92867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Виды программ лояльности </a:t>
            </a:r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1857364"/>
            <a:ext cx="4286280" cy="928670"/>
          </a:xfrm>
          <a:prstGeom prst="round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Дисконтная  </a:t>
            </a:r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428728" y="3000372"/>
            <a:ext cx="4286280" cy="928670"/>
          </a:xfrm>
          <a:prstGeom prst="round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Бонусная  </a:t>
            </a:r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86050" y="4143380"/>
            <a:ext cx="4286280" cy="928670"/>
          </a:xfrm>
          <a:prstGeom prst="round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Клубная </a:t>
            </a:r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572000" y="5357826"/>
            <a:ext cx="4286280" cy="928670"/>
          </a:xfrm>
          <a:prstGeom prst="round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Коалиционная </a:t>
            </a:r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285720" y="71414"/>
          <a:ext cx="8572560" cy="66751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143140"/>
                <a:gridCol w="6429420"/>
              </a:tblGrid>
              <a:tr h="100013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Способы формирования лояльности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/>
                    </a:p>
                    <a:p>
                      <a:pPr algn="ctr"/>
                      <a:r>
                        <a:rPr lang="ru-RU" sz="2000" dirty="0" smtClean="0"/>
                        <a:t>Характеристика </a:t>
                      </a:r>
                      <a:endParaRPr lang="ru-RU" sz="2000" dirty="0"/>
                    </a:p>
                  </a:txBody>
                  <a:tcPr/>
                </a:tc>
              </a:tr>
              <a:tr h="2881811">
                <a:tc>
                  <a:txBody>
                    <a:bodyPr/>
                    <a:lstStyle/>
                    <a:p>
                      <a:pPr algn="l"/>
                      <a:r>
                        <a:rPr lang="ru-RU" sz="2800" b="1" dirty="0" smtClean="0"/>
                        <a:t>Скидки</a:t>
                      </a:r>
                      <a:r>
                        <a:rPr lang="ru-RU" sz="2800" b="1" baseline="0" dirty="0" smtClean="0"/>
                        <a:t> 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400" dirty="0" smtClean="0"/>
                        <a:t> Виды: фиксированная, персонифицированная, прогрессивная (зависит от суммы, потраченной клиентом)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400" b="0" dirty="0" smtClean="0"/>
                        <a:t> Основана на выделении категорий клиентов по уровням поощрений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400" b="0" dirty="0" smtClean="0"/>
                        <a:t> Может быть ограничена</a:t>
                      </a:r>
                      <a:r>
                        <a:rPr lang="ru-RU" sz="2400" b="0" baseline="0" dirty="0" smtClean="0"/>
                        <a:t> по времени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400" b="0" baseline="0" dirty="0" smtClean="0"/>
                        <a:t> Право а скидку предоставляется на основе карты</a:t>
                      </a:r>
                      <a:endParaRPr lang="ru-RU" sz="2400" b="0" dirty="0"/>
                    </a:p>
                  </a:txBody>
                  <a:tcPr/>
                </a:tc>
              </a:tr>
              <a:tr h="2183190">
                <a:tc>
                  <a:txBody>
                    <a:bodyPr/>
                    <a:lstStyle/>
                    <a:p>
                      <a:pPr algn="l"/>
                      <a:r>
                        <a:rPr lang="ru-RU" sz="2800" b="1" dirty="0" smtClean="0"/>
                        <a:t>Бонусы,</a:t>
                      </a:r>
                      <a:r>
                        <a:rPr lang="ru-RU" sz="2800" b="1" baseline="0" dirty="0" smtClean="0"/>
                        <a:t> набор очков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400" dirty="0" smtClean="0"/>
                        <a:t> Поощряется не покупка, а покупательская история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400" dirty="0" smtClean="0"/>
                        <a:t> некоторые бонусы действуют после того, как накоплена определенная «сумма</a:t>
                      </a:r>
                      <a:r>
                        <a:rPr lang="ru-RU" sz="2400" baseline="0" dirty="0" smtClean="0"/>
                        <a:t> балов»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400" baseline="0" dirty="0" smtClean="0"/>
                        <a:t> Всегда персонифицированы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400" b="0" baseline="0" dirty="0" smtClean="0"/>
                        <a:t> возможность перевода гостиничных бонусов на бонусы партнеров</a:t>
                      </a:r>
                      <a:endParaRPr lang="ru-RU" sz="2400" b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428</Words>
  <PresentationFormat>Экран (4:3)</PresentationFormat>
  <Paragraphs>75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Программа «Постоянный гость»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ЕО</cp:lastModifiedBy>
  <cp:revision>13</cp:revision>
  <dcterms:modified xsi:type="dcterms:W3CDTF">2013-03-17T09:37:33Z</dcterms:modified>
</cp:coreProperties>
</file>